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15898BA7-03D9-46E0-B1EC-3006FFB4CC4A}" type="datetimeFigureOut">
              <a:rPr lang="en-US" smtClean="0"/>
              <a:t>6/29/2016</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689317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15898BA7-03D9-46E0-B1EC-3006FFB4CC4A}" type="datetimeFigureOut">
              <a:rPr lang="en-US" smtClean="0"/>
              <a:t>6/29/2016</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3393095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15898BA7-03D9-46E0-B1EC-3006FFB4CC4A}" type="datetimeFigureOut">
              <a:rPr lang="en-US" smtClean="0"/>
              <a:t>6/29/2016</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406589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15898BA7-03D9-46E0-B1EC-3006FFB4CC4A}" type="datetimeFigureOut">
              <a:rPr lang="en-US" smtClean="0"/>
              <a:t>6/29/2016</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26160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15898BA7-03D9-46E0-B1EC-3006FFB4CC4A}" type="datetimeFigureOut">
              <a:rPr lang="en-US" smtClean="0"/>
              <a:t>6/29/2016</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2490967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15898BA7-03D9-46E0-B1EC-3006FFB4CC4A}" type="datetimeFigureOut">
              <a:rPr lang="en-US" smtClean="0"/>
              <a:t>6/29/2016</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113896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15898BA7-03D9-46E0-B1EC-3006FFB4CC4A}" type="datetimeFigureOut">
              <a:rPr lang="en-US" smtClean="0"/>
              <a:t>6/29/2016</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200118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15898BA7-03D9-46E0-B1EC-3006FFB4CC4A}" type="datetimeFigureOut">
              <a:rPr lang="en-US" smtClean="0"/>
              <a:t>6/29/2016</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2096059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5898BA7-03D9-46E0-B1EC-3006FFB4CC4A}" type="datetimeFigureOut">
              <a:rPr lang="en-US" smtClean="0"/>
              <a:t>6/29/2016</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2581700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5898BA7-03D9-46E0-B1EC-3006FFB4CC4A}" type="datetimeFigureOut">
              <a:rPr lang="en-US" smtClean="0"/>
              <a:t>6/29/2016</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1619465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5898BA7-03D9-46E0-B1EC-3006FFB4CC4A}" type="datetimeFigureOut">
              <a:rPr lang="en-US" smtClean="0"/>
              <a:t>6/29/2016</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AED70C5D-74E5-4116-821F-C5745667C0B7}" type="slidenum">
              <a:rPr lang="en-US" smtClean="0"/>
              <a:t>‹Nr.›</a:t>
            </a:fld>
            <a:endParaRPr lang="en-US"/>
          </a:p>
        </p:txBody>
      </p:sp>
    </p:spTree>
    <p:extLst>
      <p:ext uri="{BB962C8B-B14F-4D97-AF65-F5344CB8AC3E}">
        <p14:creationId xmlns:p14="http://schemas.microsoft.com/office/powerpoint/2010/main" val="175600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98BA7-03D9-46E0-B1EC-3006FFB4CC4A}" type="datetimeFigureOut">
              <a:rPr lang="en-US" smtClean="0"/>
              <a:t>6/29/2016</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70C5D-74E5-4116-821F-C5745667C0B7}" type="slidenum">
              <a:rPr lang="en-US" smtClean="0"/>
              <a:t>‹Nr.›</a:t>
            </a:fld>
            <a:endParaRPr lang="en-US"/>
          </a:p>
        </p:txBody>
      </p:sp>
    </p:spTree>
    <p:extLst>
      <p:ext uri="{BB962C8B-B14F-4D97-AF65-F5344CB8AC3E}">
        <p14:creationId xmlns:p14="http://schemas.microsoft.com/office/powerpoint/2010/main" val="214169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Dankbarkeit für Gottes Handeln</a:t>
            </a:r>
            <a:endParaRPr lang="en-US" dirty="0"/>
          </a:p>
        </p:txBody>
      </p:sp>
      <p:sp>
        <p:nvSpPr>
          <p:cNvPr id="3" name="Untertitel 2"/>
          <p:cNvSpPr>
            <a:spLocks noGrp="1"/>
          </p:cNvSpPr>
          <p:nvPr>
            <p:ph type="subTitle" idx="1"/>
          </p:nvPr>
        </p:nvSpPr>
        <p:spPr/>
        <p:txBody>
          <a:bodyPr>
            <a:normAutofit/>
          </a:bodyPr>
          <a:lstStyle/>
          <a:p>
            <a:r>
              <a:rPr lang="de-DE" dirty="0" smtClean="0"/>
              <a:t>Manchmal ist es </a:t>
            </a:r>
            <a:br>
              <a:rPr lang="de-DE" dirty="0" smtClean="0"/>
            </a:br>
            <a:r>
              <a:rPr lang="de-DE" dirty="0" smtClean="0"/>
              <a:t>der Außenseiter, der versteht,</a:t>
            </a:r>
            <a:br>
              <a:rPr lang="de-DE" dirty="0" smtClean="0"/>
            </a:br>
            <a:r>
              <a:rPr lang="de-DE" dirty="0" smtClean="0"/>
              <a:t>was wirklich wichtig ist.</a:t>
            </a:r>
            <a:endParaRPr lang="en-US" dirty="0"/>
          </a:p>
        </p:txBody>
      </p:sp>
    </p:spTree>
    <p:extLst>
      <p:ext uri="{BB962C8B-B14F-4D97-AF65-F5344CB8AC3E}">
        <p14:creationId xmlns:p14="http://schemas.microsoft.com/office/powerpoint/2010/main" val="118049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eck 2"/>
          <p:cNvSpPr/>
          <p:nvPr/>
        </p:nvSpPr>
        <p:spPr>
          <a:xfrm>
            <a:off x="2843808" y="170363"/>
            <a:ext cx="4572000" cy="1704569"/>
          </a:xfrm>
          <a:prstGeom prst="rect">
            <a:avLst/>
          </a:prstGeom>
        </p:spPr>
        <p:txBody>
          <a:bodyPr>
            <a:spAutoFit/>
          </a:bodyPr>
          <a:lstStyle/>
          <a:p>
            <a:pPr algn="ctr">
              <a:lnSpc>
                <a:spcPct val="150000"/>
              </a:lnSpc>
            </a:pPr>
            <a:r>
              <a:rPr lang="de-DE" b="1" dirty="0">
                <a:solidFill>
                  <a:srgbClr val="000064"/>
                </a:solidFill>
                <a:latin typeface="Times New Roman"/>
              </a:rPr>
              <a:t>Der Text zur Predigt </a:t>
            </a:r>
          </a:p>
          <a:p>
            <a:pPr algn="ctr">
              <a:lnSpc>
                <a:spcPct val="150000"/>
              </a:lnSpc>
            </a:pPr>
            <a:r>
              <a:rPr lang="de-DE" b="1" dirty="0">
                <a:solidFill>
                  <a:srgbClr val="000064"/>
                </a:solidFill>
                <a:latin typeface="Times New Roman"/>
              </a:rPr>
              <a:t>aus dem </a:t>
            </a:r>
          </a:p>
          <a:p>
            <a:pPr algn="ctr">
              <a:lnSpc>
                <a:spcPct val="150000"/>
              </a:lnSpc>
            </a:pPr>
            <a:r>
              <a:rPr lang="de-DE" b="1" dirty="0">
                <a:solidFill>
                  <a:srgbClr val="000064"/>
                </a:solidFill>
                <a:latin typeface="Times New Roman"/>
              </a:rPr>
              <a:t>Evangelium des Lukas </a:t>
            </a:r>
          </a:p>
          <a:p>
            <a:pPr algn="ctr">
              <a:lnSpc>
                <a:spcPct val="150000"/>
              </a:lnSpc>
            </a:pPr>
            <a:r>
              <a:rPr lang="de-DE" b="1" dirty="0">
                <a:solidFill>
                  <a:srgbClr val="000064"/>
                </a:solidFill>
                <a:latin typeface="Times New Roman"/>
              </a:rPr>
              <a:t>Kapitel 17, 11-19</a:t>
            </a:r>
            <a:endParaRPr lang="en-US" b="1" dirty="0">
              <a:solidFill>
                <a:srgbClr val="000064"/>
              </a:solidFill>
              <a:latin typeface="Times New Roman"/>
            </a:endParaRPr>
          </a:p>
        </p:txBody>
      </p:sp>
      <p:sp>
        <p:nvSpPr>
          <p:cNvPr id="4" name="Rechteck 3"/>
          <p:cNvSpPr/>
          <p:nvPr/>
        </p:nvSpPr>
        <p:spPr>
          <a:xfrm>
            <a:off x="395536" y="2492896"/>
            <a:ext cx="8280920" cy="3693319"/>
          </a:xfrm>
          <a:prstGeom prst="rect">
            <a:avLst/>
          </a:prstGeom>
        </p:spPr>
        <p:txBody>
          <a:bodyPr wrap="square">
            <a:spAutoFit/>
          </a:bodyPr>
          <a:lstStyle/>
          <a:p>
            <a:r>
              <a:rPr lang="de-DE" b="1" i="1" dirty="0" smtClean="0">
                <a:solidFill>
                  <a:srgbClr val="281950"/>
                </a:solidFill>
                <a:effectLst/>
                <a:latin typeface="Times New Roman"/>
              </a:rPr>
              <a:t>Und es begab sich, als er nach Jerusalem reiste, dass er mitten durch Samaria und Galiläa zog. Und bei seiner Ankunft in einem Dorf begegneten ihm zehn aussätzige Männer, die von ferne stehen blieben. Und sie erhoben ihre Stimme und sprachen: Jesus, Meister, erbarme dich unser! </a:t>
            </a:r>
          </a:p>
          <a:p>
            <a:r>
              <a:rPr lang="de-DE" b="1" i="1" dirty="0" smtClean="0">
                <a:solidFill>
                  <a:srgbClr val="281950"/>
                </a:solidFill>
                <a:effectLst/>
                <a:latin typeface="Times New Roman"/>
              </a:rPr>
              <a:t>Und als er sie sah, sprach er zu ihnen: Gehet hin und zeiget euch den Priestern! Und es begab sich, während sie hingingen, wurden sie rein. </a:t>
            </a:r>
          </a:p>
          <a:p>
            <a:r>
              <a:rPr lang="de-DE" b="1" i="1" dirty="0" smtClean="0">
                <a:solidFill>
                  <a:srgbClr val="281950"/>
                </a:solidFill>
                <a:effectLst/>
                <a:latin typeface="Times New Roman"/>
              </a:rPr>
              <a:t>Einer aber von ihnen, als er sah, dass er geheilt worden war, kehrte wieder um und pries Gott mit lauter Stimme, warf sich auf sein Angesicht zu Jesu Füßen und dankte ihm; und das war ein Samariter. </a:t>
            </a:r>
          </a:p>
          <a:p>
            <a:r>
              <a:rPr lang="de-DE" b="1" i="1" dirty="0" smtClean="0">
                <a:solidFill>
                  <a:srgbClr val="281950"/>
                </a:solidFill>
                <a:effectLst/>
                <a:latin typeface="Times New Roman"/>
              </a:rPr>
              <a:t>Da antwortete Jesus und sprach: Sind nicht ihrer zehn rein geworden? Wo sind aber die neun? Hat sich sonst keiner gefunden, der umgekehrt wäre, um Gott die Ehre zu geben, als nur dieser Fremdling? Und er sprach zu ihm: Steh auf und gehe hin; dein Glaube hat dich gerettet!</a:t>
            </a:r>
            <a:endParaRPr lang="en-US" dirty="0"/>
          </a:p>
        </p:txBody>
      </p:sp>
    </p:spTree>
    <p:extLst>
      <p:ext uri="{BB962C8B-B14F-4D97-AF65-F5344CB8AC3E}">
        <p14:creationId xmlns:p14="http://schemas.microsoft.com/office/powerpoint/2010/main" val="961812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eck 2"/>
          <p:cNvSpPr/>
          <p:nvPr/>
        </p:nvSpPr>
        <p:spPr>
          <a:xfrm>
            <a:off x="2843808" y="170363"/>
            <a:ext cx="5832648" cy="873572"/>
          </a:xfrm>
          <a:prstGeom prst="rect">
            <a:avLst/>
          </a:prstGeom>
        </p:spPr>
        <p:txBody>
          <a:bodyPr wrap="square">
            <a:spAutoFit/>
          </a:bodyPr>
          <a:lstStyle/>
          <a:p>
            <a:pPr algn="ctr">
              <a:lnSpc>
                <a:spcPct val="150000"/>
              </a:lnSpc>
            </a:pPr>
            <a:endParaRPr lang="de-DE" b="1" dirty="0" smtClean="0">
              <a:solidFill>
                <a:srgbClr val="000064"/>
              </a:solidFill>
              <a:latin typeface="Times New Roman"/>
            </a:endParaRPr>
          </a:p>
          <a:p>
            <a:pPr algn="ctr">
              <a:lnSpc>
                <a:spcPct val="150000"/>
              </a:lnSpc>
            </a:pPr>
            <a:r>
              <a:rPr lang="de-DE" b="1" dirty="0" smtClean="0">
                <a:solidFill>
                  <a:srgbClr val="000064"/>
                </a:solidFill>
                <a:latin typeface="Times New Roman"/>
              </a:rPr>
              <a:t>Jesus in dem für Juden fremden Land Samaria</a:t>
            </a:r>
            <a:endParaRPr lang="en-US" b="1" dirty="0">
              <a:solidFill>
                <a:srgbClr val="000064"/>
              </a:solidFill>
              <a:latin typeface="Times New Roman"/>
            </a:endParaRPr>
          </a:p>
        </p:txBody>
      </p:sp>
      <p:sp>
        <p:nvSpPr>
          <p:cNvPr id="4" name="Rechteck 3"/>
          <p:cNvSpPr/>
          <p:nvPr/>
        </p:nvSpPr>
        <p:spPr>
          <a:xfrm>
            <a:off x="395536" y="2492896"/>
            <a:ext cx="8280920" cy="3693319"/>
          </a:xfrm>
          <a:prstGeom prst="rect">
            <a:avLst/>
          </a:prstGeom>
        </p:spPr>
        <p:txBody>
          <a:bodyPr wrap="square">
            <a:spAutoFit/>
          </a:bodyPr>
          <a:lstStyle/>
          <a:p>
            <a:pPr marL="285750" indent="-285750">
              <a:buFont typeface="Arial" panose="020B0604020202020204" pitchFamily="34" charset="0"/>
              <a:buChar char="•"/>
            </a:pPr>
            <a:r>
              <a:rPr lang="de-DE" b="1" dirty="0">
                <a:solidFill>
                  <a:srgbClr val="000064"/>
                </a:solidFill>
                <a:latin typeface="Times New Roman"/>
              </a:rPr>
              <a:t>Jesus nimmt Zurückweisung nicht als Vorwand, den Kontakt zu Fremden </a:t>
            </a:r>
            <a:r>
              <a:rPr lang="de-DE" b="1" dirty="0" smtClean="0">
                <a:solidFill>
                  <a:srgbClr val="000064"/>
                </a:solidFill>
                <a:latin typeface="Times New Roman"/>
              </a:rPr>
              <a:t>abzubrechen</a:t>
            </a:r>
          </a:p>
          <a:p>
            <a:pPr marL="285750" indent="-285750">
              <a:buFont typeface="Arial" panose="020B0604020202020204" pitchFamily="34" charset="0"/>
              <a:buChar char="•"/>
            </a:pPr>
            <a:r>
              <a:rPr lang="de-DE" b="1" dirty="0" smtClean="0">
                <a:solidFill>
                  <a:srgbClr val="000064"/>
                </a:solidFill>
                <a:latin typeface="Times New Roman"/>
              </a:rPr>
              <a:t>Jesus bleibt offen für eine Begegnung</a:t>
            </a:r>
          </a:p>
          <a:p>
            <a:pPr marL="285750" indent="-285750">
              <a:buFont typeface="Arial" panose="020B0604020202020204" pitchFamily="34" charset="0"/>
              <a:buChar char="•"/>
            </a:pPr>
            <a:r>
              <a:rPr lang="de-DE" b="1" dirty="0" smtClean="0">
                <a:solidFill>
                  <a:srgbClr val="000064"/>
                </a:solidFill>
                <a:latin typeface="Times New Roman"/>
              </a:rPr>
              <a:t>Die Begegnung erfolgt, aber es sind zehn Aussätzige und nur einer ist ein Samaritaner</a:t>
            </a:r>
          </a:p>
          <a:p>
            <a:endParaRPr lang="de-DE" b="1" dirty="0" smtClean="0">
              <a:solidFill>
                <a:srgbClr val="000064"/>
              </a:solidFill>
              <a:latin typeface="Times New Roman"/>
            </a:endParaRPr>
          </a:p>
          <a:p>
            <a:endParaRPr lang="de-DE" b="1" dirty="0">
              <a:solidFill>
                <a:srgbClr val="000064"/>
              </a:solidFill>
              <a:latin typeface="Times New Roman"/>
            </a:endParaRPr>
          </a:p>
          <a:p>
            <a:r>
              <a:rPr lang="de-DE" b="1" dirty="0" smtClean="0">
                <a:solidFill>
                  <a:srgbClr val="000064"/>
                </a:solidFill>
                <a:latin typeface="Times New Roman"/>
              </a:rPr>
              <a:t>Könnten wir uns vorstellen, dass wir auch offen für eine Begegnung sind? Nicht, dass wir sie um jeden Preis suchen, aber sind wir offen dafür, falls sie sich ereignet?</a:t>
            </a:r>
          </a:p>
          <a:p>
            <a:endParaRPr lang="de-DE" b="1" dirty="0" smtClean="0">
              <a:solidFill>
                <a:srgbClr val="000064"/>
              </a:solidFill>
              <a:latin typeface="Times New Roman"/>
            </a:endParaRPr>
          </a:p>
          <a:p>
            <a:r>
              <a:rPr lang="de-DE" b="1" dirty="0" smtClean="0">
                <a:solidFill>
                  <a:srgbClr val="000064"/>
                </a:solidFill>
                <a:latin typeface="Times New Roman"/>
              </a:rPr>
              <a:t>Sind wir auch dann noch offen</a:t>
            </a:r>
            <a:r>
              <a:rPr lang="de-DE" b="1" dirty="0" smtClean="0">
                <a:solidFill>
                  <a:srgbClr val="000064"/>
                </a:solidFill>
                <a:latin typeface="Times New Roman"/>
              </a:rPr>
              <a:t> für eine Begegnung </a:t>
            </a:r>
            <a:r>
              <a:rPr lang="de-DE" b="1" dirty="0" smtClean="0">
                <a:solidFill>
                  <a:srgbClr val="000064"/>
                </a:solidFill>
                <a:latin typeface="Times New Roman"/>
              </a:rPr>
              <a:t>, wenn die Umstände nicht so sind wie erwartet?</a:t>
            </a:r>
            <a:endParaRPr lang="en-US" b="1" dirty="0">
              <a:solidFill>
                <a:srgbClr val="000064"/>
              </a:solidFill>
              <a:latin typeface="Times New Roman"/>
            </a:endParaRPr>
          </a:p>
        </p:txBody>
      </p:sp>
    </p:spTree>
    <p:extLst>
      <p:ext uri="{BB962C8B-B14F-4D97-AF65-F5344CB8AC3E}">
        <p14:creationId xmlns:p14="http://schemas.microsoft.com/office/powerpoint/2010/main" val="771124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395536" y="2492896"/>
            <a:ext cx="8280920" cy="3170099"/>
          </a:xfrm>
          <a:prstGeom prst="rect">
            <a:avLst/>
          </a:prstGeom>
        </p:spPr>
        <p:txBody>
          <a:bodyPr wrap="square">
            <a:spAutoFit/>
          </a:bodyPr>
          <a:lstStyle/>
          <a:p>
            <a:pPr marL="285750" indent="-285750">
              <a:spcBef>
                <a:spcPts val="1200"/>
              </a:spcBef>
              <a:buFont typeface="Arial" panose="020B0604020202020204" pitchFamily="34" charset="0"/>
              <a:buChar char="•"/>
            </a:pPr>
            <a:r>
              <a:rPr lang="de-DE" b="1" dirty="0" smtClean="0">
                <a:solidFill>
                  <a:srgbClr val="000064"/>
                </a:solidFill>
                <a:latin typeface="Times New Roman"/>
              </a:rPr>
              <a:t>Jesus hat das Ziel, nach Jerusalem zu gehen. Er bekennt sich zu diesem Ziel und verheimlicht es auch in </a:t>
            </a:r>
            <a:r>
              <a:rPr lang="de-DE" b="1" dirty="0" err="1" smtClean="0">
                <a:solidFill>
                  <a:srgbClr val="000064"/>
                </a:solidFill>
                <a:latin typeface="Times New Roman"/>
              </a:rPr>
              <a:t>Samarien</a:t>
            </a:r>
            <a:r>
              <a:rPr lang="de-DE" b="1" dirty="0" smtClean="0">
                <a:solidFill>
                  <a:srgbClr val="000064"/>
                </a:solidFill>
                <a:latin typeface="Times New Roman"/>
              </a:rPr>
              <a:t> nicht, um dort eine Herberge zu bekommen. Seine Berufung vom Vater - der Kreuzestod - hat für ihn oberste Priorität, auch im Angesicht dieser Fremden, dieser Samaritaner.</a:t>
            </a:r>
          </a:p>
          <a:p>
            <a:pPr marL="285750" indent="-285750">
              <a:spcBef>
                <a:spcPts val="1200"/>
              </a:spcBef>
              <a:buFont typeface="Arial" panose="020B0604020202020204" pitchFamily="34" charset="0"/>
              <a:buChar char="•"/>
            </a:pPr>
            <a:r>
              <a:rPr lang="de-DE" b="1" dirty="0" smtClean="0">
                <a:solidFill>
                  <a:srgbClr val="000064"/>
                </a:solidFill>
                <a:latin typeface="Times New Roman"/>
              </a:rPr>
              <a:t>Abgelehnt von den Samaritanern bleibt Jesus in ihrer Nähe, bleibt erreichbar. Er drängt sich nicht auf, er bleibt offen für eine Begegnung.</a:t>
            </a:r>
          </a:p>
          <a:p>
            <a:pPr marL="285750" indent="-285750">
              <a:spcBef>
                <a:spcPts val="1200"/>
              </a:spcBef>
              <a:buFont typeface="Arial" panose="020B0604020202020204" pitchFamily="34" charset="0"/>
              <a:buChar char="•"/>
            </a:pPr>
            <a:r>
              <a:rPr lang="de-DE" b="1" dirty="0" smtClean="0">
                <a:solidFill>
                  <a:srgbClr val="000064"/>
                </a:solidFill>
                <a:latin typeface="Times New Roman"/>
              </a:rPr>
              <a:t>Jesus gibt dieses Vermächtnis an seine Jünger weiter, denn im Missionsbefehl vor seiner Himmelfahrt erwähnt er Samaria ausdrücklich. </a:t>
            </a:r>
            <a:br>
              <a:rPr lang="de-DE" b="1" dirty="0" smtClean="0">
                <a:solidFill>
                  <a:srgbClr val="000064"/>
                </a:solidFill>
                <a:latin typeface="Times New Roman"/>
              </a:rPr>
            </a:br>
            <a:r>
              <a:rPr lang="de-DE" b="1" dirty="0" smtClean="0">
                <a:solidFill>
                  <a:srgbClr val="000064"/>
                </a:solidFill>
                <a:latin typeface="Times New Roman"/>
              </a:rPr>
              <a:t>(Apostelgeschichte 1, 8)</a:t>
            </a:r>
          </a:p>
          <a:p>
            <a:endParaRPr lang="de-DE" b="1" dirty="0">
              <a:solidFill>
                <a:srgbClr val="000064"/>
              </a:solidFill>
              <a:latin typeface="Times New Roman"/>
            </a:endParaRPr>
          </a:p>
        </p:txBody>
      </p:sp>
      <p:sp>
        <p:nvSpPr>
          <p:cNvPr id="5" name="Rechteck 4"/>
          <p:cNvSpPr/>
          <p:nvPr/>
        </p:nvSpPr>
        <p:spPr>
          <a:xfrm>
            <a:off x="2843808" y="170363"/>
            <a:ext cx="5832648" cy="923330"/>
          </a:xfrm>
          <a:prstGeom prst="rect">
            <a:avLst/>
          </a:prstGeom>
        </p:spPr>
        <p:txBody>
          <a:bodyPr wrap="square">
            <a:spAutoFit/>
          </a:bodyPr>
          <a:lstStyle/>
          <a:p>
            <a:pPr algn="ctr">
              <a:lnSpc>
                <a:spcPct val="150000"/>
              </a:lnSpc>
            </a:pPr>
            <a:endParaRPr lang="de-DE" b="1" dirty="0" smtClean="0">
              <a:solidFill>
                <a:srgbClr val="000064"/>
              </a:solidFill>
              <a:latin typeface="Times New Roman"/>
            </a:endParaRPr>
          </a:p>
          <a:p>
            <a:pPr algn="ctr">
              <a:lnSpc>
                <a:spcPct val="150000"/>
              </a:lnSpc>
            </a:pPr>
            <a:r>
              <a:rPr lang="de-DE" b="1" dirty="0" smtClean="0">
                <a:solidFill>
                  <a:srgbClr val="000064"/>
                </a:solidFill>
                <a:latin typeface="Times New Roman"/>
              </a:rPr>
              <a:t>Jesu langfristige Strategie mit </a:t>
            </a:r>
            <a:r>
              <a:rPr lang="de-DE" b="1" dirty="0" err="1" smtClean="0">
                <a:solidFill>
                  <a:srgbClr val="000064"/>
                </a:solidFill>
                <a:latin typeface="Times New Roman"/>
              </a:rPr>
              <a:t>Samarien</a:t>
            </a:r>
            <a:endParaRPr lang="en-US" b="1" dirty="0">
              <a:solidFill>
                <a:srgbClr val="000064"/>
              </a:solidFill>
              <a:latin typeface="Times New Roman"/>
            </a:endParaRPr>
          </a:p>
        </p:txBody>
      </p:sp>
    </p:spTree>
    <p:extLst>
      <p:ext uri="{BB962C8B-B14F-4D97-AF65-F5344CB8AC3E}">
        <p14:creationId xmlns:p14="http://schemas.microsoft.com/office/powerpoint/2010/main" val="3118902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eck 2"/>
          <p:cNvSpPr/>
          <p:nvPr/>
        </p:nvSpPr>
        <p:spPr>
          <a:xfrm>
            <a:off x="2843808" y="170363"/>
            <a:ext cx="5832648" cy="923330"/>
          </a:xfrm>
          <a:prstGeom prst="rect">
            <a:avLst/>
          </a:prstGeom>
        </p:spPr>
        <p:txBody>
          <a:bodyPr wrap="square">
            <a:spAutoFit/>
          </a:bodyPr>
          <a:lstStyle/>
          <a:p>
            <a:pPr algn="ctr">
              <a:lnSpc>
                <a:spcPct val="150000"/>
              </a:lnSpc>
            </a:pPr>
            <a:endParaRPr lang="de-DE" b="1" dirty="0" smtClean="0">
              <a:solidFill>
                <a:srgbClr val="000064"/>
              </a:solidFill>
              <a:latin typeface="Times New Roman"/>
            </a:endParaRPr>
          </a:p>
          <a:p>
            <a:pPr algn="ctr">
              <a:lnSpc>
                <a:spcPct val="150000"/>
              </a:lnSpc>
            </a:pPr>
            <a:r>
              <a:rPr lang="de-DE" b="1" dirty="0" smtClean="0">
                <a:solidFill>
                  <a:srgbClr val="000064"/>
                </a:solidFill>
                <a:latin typeface="Times New Roman"/>
              </a:rPr>
              <a:t>Jesus Demut – Menschlicher Stolz</a:t>
            </a:r>
            <a:endParaRPr lang="en-US" b="1" dirty="0">
              <a:solidFill>
                <a:srgbClr val="000064"/>
              </a:solidFill>
              <a:latin typeface="Times New Roman"/>
            </a:endParaRPr>
          </a:p>
        </p:txBody>
      </p:sp>
      <p:sp>
        <p:nvSpPr>
          <p:cNvPr id="4" name="Rechteck 3"/>
          <p:cNvSpPr/>
          <p:nvPr/>
        </p:nvSpPr>
        <p:spPr>
          <a:xfrm>
            <a:off x="395536" y="2492896"/>
            <a:ext cx="3888432" cy="2862322"/>
          </a:xfrm>
          <a:prstGeom prst="rect">
            <a:avLst/>
          </a:prstGeom>
        </p:spPr>
        <p:txBody>
          <a:bodyPr wrap="square">
            <a:spAutoFit/>
          </a:bodyPr>
          <a:lstStyle/>
          <a:p>
            <a:r>
              <a:rPr lang="de-DE" b="1" dirty="0" smtClean="0">
                <a:solidFill>
                  <a:srgbClr val="000064"/>
                </a:solidFill>
                <a:latin typeface="Times New Roman"/>
              </a:rPr>
              <a:t>Demut Jesu</a:t>
            </a:r>
          </a:p>
          <a:p>
            <a:endParaRPr lang="de-DE" b="1" dirty="0" smtClean="0">
              <a:solidFill>
                <a:srgbClr val="000064"/>
              </a:solidFill>
              <a:latin typeface="Times New Roman"/>
            </a:endParaRPr>
          </a:p>
          <a:p>
            <a:r>
              <a:rPr lang="de-DE" b="1" dirty="0" smtClean="0">
                <a:solidFill>
                  <a:srgbClr val="000064"/>
                </a:solidFill>
                <a:latin typeface="Times New Roman"/>
              </a:rPr>
              <a:t>In der Not darf man zu Jesus kommen, auch dann, wenn man sich in guten Zeiten nicht um ihn geschert hat</a:t>
            </a:r>
          </a:p>
          <a:p>
            <a:endParaRPr lang="de-DE" b="1" dirty="0">
              <a:solidFill>
                <a:srgbClr val="000064"/>
              </a:solidFill>
              <a:latin typeface="Times New Roman"/>
            </a:endParaRPr>
          </a:p>
          <a:p>
            <a:r>
              <a:rPr lang="de-DE" b="1" dirty="0" smtClean="0">
                <a:solidFill>
                  <a:srgbClr val="000064"/>
                </a:solidFill>
                <a:latin typeface="Times New Roman"/>
              </a:rPr>
              <a:t>Jesus bleibt in unserer Nähe, wenn wir ihn zurückweisen, er ist bereit zu kommen, wenn wir ihn rufen</a:t>
            </a:r>
          </a:p>
        </p:txBody>
      </p:sp>
      <p:sp>
        <p:nvSpPr>
          <p:cNvPr id="5" name="Rechteck 4"/>
          <p:cNvSpPr/>
          <p:nvPr/>
        </p:nvSpPr>
        <p:spPr>
          <a:xfrm>
            <a:off x="4716016" y="2492896"/>
            <a:ext cx="3888432" cy="1200329"/>
          </a:xfrm>
          <a:prstGeom prst="rect">
            <a:avLst/>
          </a:prstGeom>
        </p:spPr>
        <p:txBody>
          <a:bodyPr wrap="square">
            <a:spAutoFit/>
          </a:bodyPr>
          <a:lstStyle/>
          <a:p>
            <a:r>
              <a:rPr lang="de-DE" b="1" dirty="0" smtClean="0">
                <a:solidFill>
                  <a:srgbClr val="000064"/>
                </a:solidFill>
                <a:latin typeface="Times New Roman"/>
              </a:rPr>
              <a:t>Menschlicher Stolz </a:t>
            </a:r>
          </a:p>
          <a:p>
            <a:endParaRPr lang="de-DE" b="1" dirty="0" smtClean="0">
              <a:solidFill>
                <a:srgbClr val="000064"/>
              </a:solidFill>
              <a:latin typeface="Times New Roman"/>
            </a:endParaRPr>
          </a:p>
          <a:p>
            <a:r>
              <a:rPr lang="de-DE" b="1" dirty="0" smtClean="0">
                <a:solidFill>
                  <a:srgbClr val="000064"/>
                </a:solidFill>
                <a:latin typeface="Times New Roman"/>
              </a:rPr>
              <a:t>Unser eigener Stolz ist es, der uns im Weg ist, Jesus in der Not anzurufen -</a:t>
            </a:r>
            <a:endParaRPr lang="en-US" b="1" dirty="0">
              <a:solidFill>
                <a:srgbClr val="000064"/>
              </a:solidFill>
              <a:latin typeface="Times New Roman"/>
            </a:endParaRPr>
          </a:p>
        </p:txBody>
      </p:sp>
    </p:spTree>
    <p:extLst>
      <p:ext uri="{BB962C8B-B14F-4D97-AF65-F5344CB8AC3E}">
        <p14:creationId xmlns:p14="http://schemas.microsoft.com/office/powerpoint/2010/main" val="2695511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395536" y="2492896"/>
            <a:ext cx="8280920" cy="1938992"/>
          </a:xfrm>
          <a:prstGeom prst="rect">
            <a:avLst/>
          </a:prstGeom>
        </p:spPr>
        <p:txBody>
          <a:bodyPr wrap="square">
            <a:spAutoFit/>
          </a:bodyPr>
          <a:lstStyle/>
          <a:p>
            <a:pPr marL="285750" indent="-285750">
              <a:spcBef>
                <a:spcPts val="1200"/>
              </a:spcBef>
              <a:buFont typeface="Arial" panose="020B0604020202020204" pitchFamily="34" charset="0"/>
              <a:buChar char="•"/>
            </a:pPr>
            <a:r>
              <a:rPr lang="de-DE" b="1" dirty="0" smtClean="0">
                <a:solidFill>
                  <a:srgbClr val="000064"/>
                </a:solidFill>
                <a:latin typeface="Times New Roman"/>
              </a:rPr>
              <a:t>Die Aussätzigen müssen sich auf den Weg machen, ohne die Heilung zu sehen.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Sie werden zu den zuständigen Ärzten – den Priestern geschickt.</a:t>
            </a:r>
          </a:p>
          <a:p>
            <a:pPr marL="285750" indent="-285750">
              <a:spcBef>
                <a:spcPts val="1200"/>
              </a:spcBef>
              <a:buFont typeface="Arial" panose="020B0604020202020204" pitchFamily="34" charset="0"/>
              <a:buChar char="•"/>
            </a:pPr>
            <a:r>
              <a:rPr lang="de-DE" b="1" dirty="0" smtClean="0">
                <a:solidFill>
                  <a:srgbClr val="000064"/>
                </a:solidFill>
                <a:latin typeface="Times New Roman"/>
              </a:rPr>
              <a:t>Der medizinisch gebotene Weg wird eingehalten.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Auf dem Weg werden die Männer zunehmend gesund.</a:t>
            </a:r>
          </a:p>
          <a:p>
            <a:endParaRPr lang="de-DE" b="1" dirty="0">
              <a:solidFill>
                <a:srgbClr val="000064"/>
              </a:solidFill>
              <a:latin typeface="Times New Roman"/>
            </a:endParaRPr>
          </a:p>
        </p:txBody>
      </p:sp>
      <p:sp>
        <p:nvSpPr>
          <p:cNvPr id="5" name="Rechteck 4"/>
          <p:cNvSpPr/>
          <p:nvPr/>
        </p:nvSpPr>
        <p:spPr>
          <a:xfrm>
            <a:off x="2843808" y="170363"/>
            <a:ext cx="5832648" cy="923330"/>
          </a:xfrm>
          <a:prstGeom prst="rect">
            <a:avLst/>
          </a:prstGeom>
        </p:spPr>
        <p:txBody>
          <a:bodyPr wrap="square">
            <a:spAutoFit/>
          </a:bodyPr>
          <a:lstStyle/>
          <a:p>
            <a:pPr algn="ctr">
              <a:lnSpc>
                <a:spcPct val="150000"/>
              </a:lnSpc>
            </a:pPr>
            <a:endParaRPr lang="de-DE" b="1" dirty="0" smtClean="0">
              <a:solidFill>
                <a:srgbClr val="000064"/>
              </a:solidFill>
              <a:latin typeface="Times New Roman"/>
            </a:endParaRPr>
          </a:p>
          <a:p>
            <a:pPr algn="ctr">
              <a:lnSpc>
                <a:spcPct val="150000"/>
              </a:lnSpc>
            </a:pPr>
            <a:r>
              <a:rPr lang="de-DE" b="1" dirty="0" smtClean="0">
                <a:solidFill>
                  <a:srgbClr val="000064"/>
                </a:solidFill>
                <a:latin typeface="Times New Roman"/>
              </a:rPr>
              <a:t>Jesu Wirken an den zehn Aussätzigen</a:t>
            </a:r>
            <a:endParaRPr lang="en-US" b="1" dirty="0">
              <a:solidFill>
                <a:srgbClr val="000064"/>
              </a:solidFill>
              <a:latin typeface="Times New Roman"/>
            </a:endParaRPr>
          </a:p>
        </p:txBody>
      </p:sp>
      <p:sp>
        <p:nvSpPr>
          <p:cNvPr id="6" name="Rechteck 5"/>
          <p:cNvSpPr/>
          <p:nvPr/>
        </p:nvSpPr>
        <p:spPr>
          <a:xfrm>
            <a:off x="395536" y="4653136"/>
            <a:ext cx="8280920" cy="1938992"/>
          </a:xfrm>
          <a:prstGeom prst="rect">
            <a:avLst/>
          </a:prstGeom>
        </p:spPr>
        <p:txBody>
          <a:bodyPr wrap="square">
            <a:spAutoFit/>
          </a:bodyPr>
          <a:lstStyle/>
          <a:p>
            <a:pPr>
              <a:spcBef>
                <a:spcPts val="1200"/>
              </a:spcBef>
            </a:pPr>
            <a:r>
              <a:rPr lang="de-DE" b="1" dirty="0" smtClean="0">
                <a:solidFill>
                  <a:srgbClr val="000064"/>
                </a:solidFill>
                <a:latin typeface="Times New Roman"/>
              </a:rPr>
              <a:t>Neun nehmen die Heilung ohne Dank an.</a:t>
            </a:r>
          </a:p>
          <a:p>
            <a:pPr>
              <a:spcBef>
                <a:spcPts val="1200"/>
              </a:spcBef>
            </a:pPr>
            <a:r>
              <a:rPr lang="de-DE" b="1" dirty="0" smtClean="0">
                <a:solidFill>
                  <a:srgbClr val="000064"/>
                </a:solidFill>
                <a:latin typeface="Times New Roman"/>
              </a:rPr>
              <a:t>Einer kehrt um – der Außenseiter, der Samaritaner – und gibt Gott die Ehre</a:t>
            </a:r>
          </a:p>
          <a:p>
            <a:pPr>
              <a:spcBef>
                <a:spcPts val="1200"/>
              </a:spcBef>
            </a:pPr>
            <a:endParaRPr lang="de-DE" b="1" dirty="0" smtClean="0">
              <a:solidFill>
                <a:srgbClr val="000064"/>
              </a:solidFill>
              <a:latin typeface="Times New Roman"/>
            </a:endParaRPr>
          </a:p>
          <a:p>
            <a:pPr>
              <a:spcBef>
                <a:spcPts val="1200"/>
              </a:spcBef>
            </a:pPr>
            <a:r>
              <a:rPr lang="de-DE" b="1" dirty="0" smtClean="0">
                <a:solidFill>
                  <a:srgbClr val="000064"/>
                </a:solidFill>
                <a:latin typeface="Times New Roman"/>
              </a:rPr>
              <a:t>Diesem spricht Jesus Rettung zu.</a:t>
            </a:r>
          </a:p>
          <a:p>
            <a:endParaRPr lang="de-DE" b="1" dirty="0">
              <a:solidFill>
                <a:srgbClr val="000064"/>
              </a:solidFill>
              <a:latin typeface="Times New Roman"/>
            </a:endParaRPr>
          </a:p>
        </p:txBody>
      </p:sp>
    </p:spTree>
    <p:extLst>
      <p:ext uri="{BB962C8B-B14F-4D97-AF65-F5344CB8AC3E}">
        <p14:creationId xmlns:p14="http://schemas.microsoft.com/office/powerpoint/2010/main" val="129526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395536" y="2492896"/>
            <a:ext cx="8280920" cy="3477875"/>
          </a:xfrm>
          <a:prstGeom prst="rect">
            <a:avLst/>
          </a:prstGeom>
        </p:spPr>
        <p:txBody>
          <a:bodyPr wrap="square">
            <a:spAutoFit/>
          </a:bodyPr>
          <a:lstStyle/>
          <a:p>
            <a:pPr marL="285750" indent="-285750">
              <a:spcBef>
                <a:spcPts val="1200"/>
              </a:spcBef>
              <a:buFont typeface="Arial" panose="020B0604020202020204" pitchFamily="34" charset="0"/>
              <a:buChar char="•"/>
            </a:pPr>
            <a:r>
              <a:rPr lang="de-DE" b="1" dirty="0" smtClean="0">
                <a:solidFill>
                  <a:srgbClr val="000064"/>
                </a:solidFill>
                <a:latin typeface="Times New Roman"/>
              </a:rPr>
              <a:t>So möchte dieser Text uns alle daran erinnern, das Gute nicht zu vergessen, das wir empfangen haben.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Lasst uns immer wieder neu im Glauben unseren Weg gehen und den Glauben nicht vernachlässigen, den wir einmal von ganzem Herzen geglaubt haben.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Die Heilung, die wir selbst empfangen haben, möge uns öffnen für unseren Nächsten und nicht neue Mauern aufrichten.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Die Außenseiter, mit denen wir zu tun hatten, als wir schwach waren, sollten wir nicht vergessen und aus dem Auge verlieren, jetzt, wo wir stark geworden sind.</a:t>
            </a:r>
          </a:p>
          <a:p>
            <a:pPr marL="285750" indent="-285750">
              <a:spcBef>
                <a:spcPts val="1200"/>
              </a:spcBef>
              <a:buFont typeface="Arial" panose="020B0604020202020204" pitchFamily="34" charset="0"/>
              <a:buChar char="•"/>
            </a:pPr>
            <a:r>
              <a:rPr lang="de-DE" b="1" dirty="0" smtClean="0">
                <a:solidFill>
                  <a:srgbClr val="000064"/>
                </a:solidFill>
                <a:latin typeface="Times New Roman"/>
              </a:rPr>
              <a:t>Manchmal können wir auch von einem Außenseiter etwas lernen. Diesen Blick sollte uns unsere Rechtgläubigkeit nicht verstellen.</a:t>
            </a:r>
            <a:endParaRPr lang="de-DE" b="1" dirty="0">
              <a:solidFill>
                <a:srgbClr val="000064"/>
              </a:solidFill>
              <a:latin typeface="Times New Roman"/>
            </a:endParaRPr>
          </a:p>
        </p:txBody>
      </p:sp>
      <p:sp>
        <p:nvSpPr>
          <p:cNvPr id="5" name="Rechteck 4"/>
          <p:cNvSpPr/>
          <p:nvPr/>
        </p:nvSpPr>
        <p:spPr>
          <a:xfrm>
            <a:off x="2843808" y="170363"/>
            <a:ext cx="5832648" cy="923330"/>
          </a:xfrm>
          <a:prstGeom prst="rect">
            <a:avLst/>
          </a:prstGeom>
        </p:spPr>
        <p:txBody>
          <a:bodyPr wrap="square">
            <a:spAutoFit/>
          </a:bodyPr>
          <a:lstStyle/>
          <a:p>
            <a:pPr algn="ctr">
              <a:lnSpc>
                <a:spcPct val="150000"/>
              </a:lnSpc>
            </a:pPr>
            <a:endParaRPr lang="de-DE" b="1" dirty="0" smtClean="0">
              <a:solidFill>
                <a:srgbClr val="000064"/>
              </a:solidFill>
              <a:latin typeface="Times New Roman"/>
            </a:endParaRPr>
          </a:p>
          <a:p>
            <a:pPr algn="ctr">
              <a:lnSpc>
                <a:spcPct val="150000"/>
              </a:lnSpc>
            </a:pPr>
            <a:r>
              <a:rPr lang="de-DE" b="1" dirty="0" smtClean="0">
                <a:solidFill>
                  <a:srgbClr val="000064"/>
                </a:solidFill>
                <a:latin typeface="Times New Roman"/>
              </a:rPr>
              <a:t>… und was bedeutet dieser Text für uns?</a:t>
            </a:r>
            <a:endParaRPr lang="en-US" b="1" dirty="0">
              <a:solidFill>
                <a:srgbClr val="000064"/>
              </a:solidFill>
              <a:latin typeface="Times New Roman"/>
            </a:endParaRPr>
          </a:p>
        </p:txBody>
      </p:sp>
    </p:spTree>
    <p:extLst>
      <p:ext uri="{BB962C8B-B14F-4D97-AF65-F5344CB8AC3E}">
        <p14:creationId xmlns:p14="http://schemas.microsoft.com/office/powerpoint/2010/main" val="236302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202882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395536" y="2492896"/>
            <a:ext cx="8280920" cy="4062651"/>
          </a:xfrm>
          <a:prstGeom prst="rect">
            <a:avLst/>
          </a:prstGeom>
        </p:spPr>
        <p:txBody>
          <a:bodyPr wrap="square">
            <a:spAutoFit/>
          </a:bodyPr>
          <a:lstStyle/>
          <a:p>
            <a:pPr marL="285750" indent="-285750">
              <a:spcBef>
                <a:spcPts val="1200"/>
              </a:spcBef>
              <a:buFont typeface="Arial" panose="020B0604020202020204" pitchFamily="34" charset="0"/>
              <a:buChar char="•"/>
            </a:pPr>
            <a:r>
              <a:rPr lang="de-DE" b="1" dirty="0" smtClean="0">
                <a:solidFill>
                  <a:srgbClr val="000064"/>
                </a:solidFill>
                <a:latin typeface="Times New Roman"/>
              </a:rPr>
              <a:t>Versuchen Sie einmal neu die Bibel zu lesen, gerade auch altbekannte Texte und hören Sie dabei sorgfältig auf die Rede Jesu.</a:t>
            </a:r>
          </a:p>
          <a:p>
            <a:pPr marL="285750" indent="-285750">
              <a:spcBef>
                <a:spcPts val="1200"/>
              </a:spcBef>
              <a:buFont typeface="Arial" panose="020B0604020202020204" pitchFamily="34" charset="0"/>
              <a:buChar char="•"/>
            </a:pPr>
            <a:r>
              <a:rPr lang="de-DE" b="1" dirty="0" smtClean="0">
                <a:solidFill>
                  <a:srgbClr val="000064"/>
                </a:solidFill>
                <a:latin typeface="Times New Roman"/>
              </a:rPr>
              <a:t>Erfahren sie neu, dass von ihm heilende Kräfte ausgehen.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Erfahren Sie neu, dass von ihm Veränderung ausgeht, dass er sie möglich macht.</a:t>
            </a:r>
          </a:p>
          <a:p>
            <a:pPr marL="285750" indent="-285750">
              <a:spcBef>
                <a:spcPts val="1200"/>
              </a:spcBef>
              <a:buFont typeface="Arial" panose="020B0604020202020204" pitchFamily="34" charset="0"/>
              <a:buChar char="•"/>
            </a:pPr>
            <a:r>
              <a:rPr lang="de-DE" b="1" dirty="0" smtClean="0">
                <a:solidFill>
                  <a:srgbClr val="000064"/>
                </a:solidFill>
                <a:latin typeface="Times New Roman"/>
              </a:rPr>
              <a:t>Erfahren Sie neu das Gefühl, auf dem Weg zu gehen, den Jesus Sie weist.</a:t>
            </a:r>
          </a:p>
          <a:p>
            <a:pPr marL="285750" indent="-285750">
              <a:spcBef>
                <a:spcPts val="1200"/>
              </a:spcBef>
              <a:buFont typeface="Arial" panose="020B0604020202020204" pitchFamily="34" charset="0"/>
              <a:buChar char="•"/>
            </a:pPr>
            <a:r>
              <a:rPr lang="de-DE" b="1" dirty="0" smtClean="0">
                <a:solidFill>
                  <a:srgbClr val="000064"/>
                </a:solidFill>
                <a:latin typeface="Times New Roman"/>
              </a:rPr>
              <a:t>Vergessen Sie die guten Erfahrungen nicht, die Sie in der Stunde der Bedrängnis gemacht haben.</a:t>
            </a:r>
          </a:p>
          <a:p>
            <a:pPr marL="285750" indent="-285750">
              <a:spcBef>
                <a:spcPts val="1200"/>
              </a:spcBef>
              <a:buFont typeface="Arial" panose="020B0604020202020204" pitchFamily="34" charset="0"/>
              <a:buChar char="•"/>
            </a:pPr>
            <a:r>
              <a:rPr lang="de-DE" b="1" dirty="0" smtClean="0">
                <a:solidFill>
                  <a:srgbClr val="000064"/>
                </a:solidFill>
                <a:latin typeface="Times New Roman"/>
              </a:rPr>
              <a:t>Und vergessen Sie nicht, zu danken für all das Schöne, das Gott uns jeden Tag neu schenkt, beginnend mit dem Sonnenaufgang.</a:t>
            </a:r>
          </a:p>
          <a:p>
            <a:pPr marL="285750" indent="-285750">
              <a:spcBef>
                <a:spcPts val="1200"/>
              </a:spcBef>
              <a:buFont typeface="Arial" panose="020B0604020202020204" pitchFamily="34" charset="0"/>
              <a:buChar char="•"/>
            </a:pPr>
            <a:r>
              <a:rPr lang="de-DE" b="1" dirty="0" smtClean="0">
                <a:solidFill>
                  <a:srgbClr val="000064"/>
                </a:solidFill>
                <a:latin typeface="Times New Roman"/>
              </a:rPr>
              <a:t>Vergessen Sie den Außenstehenden, den Außenseiter, den Flüchtling nicht.</a:t>
            </a:r>
            <a:endParaRPr lang="de-DE" b="1" dirty="0">
              <a:solidFill>
                <a:srgbClr val="000064"/>
              </a:solidFill>
              <a:latin typeface="Times New Roman"/>
            </a:endParaRPr>
          </a:p>
        </p:txBody>
      </p:sp>
      <p:sp>
        <p:nvSpPr>
          <p:cNvPr id="5" name="Rechteck 4"/>
          <p:cNvSpPr/>
          <p:nvPr/>
        </p:nvSpPr>
        <p:spPr>
          <a:xfrm>
            <a:off x="2843808" y="170363"/>
            <a:ext cx="5832648" cy="923330"/>
          </a:xfrm>
          <a:prstGeom prst="rect">
            <a:avLst/>
          </a:prstGeom>
        </p:spPr>
        <p:txBody>
          <a:bodyPr wrap="square">
            <a:spAutoFit/>
          </a:bodyPr>
          <a:lstStyle/>
          <a:p>
            <a:pPr algn="ctr">
              <a:lnSpc>
                <a:spcPct val="150000"/>
              </a:lnSpc>
            </a:pPr>
            <a:endParaRPr lang="de-DE" b="1" dirty="0" smtClean="0">
              <a:solidFill>
                <a:srgbClr val="000064"/>
              </a:solidFill>
              <a:latin typeface="Times New Roman"/>
            </a:endParaRPr>
          </a:p>
          <a:p>
            <a:pPr algn="ctr">
              <a:lnSpc>
                <a:spcPct val="150000"/>
              </a:lnSpc>
            </a:pPr>
            <a:r>
              <a:rPr lang="de-DE" b="1" dirty="0" smtClean="0">
                <a:solidFill>
                  <a:srgbClr val="000064"/>
                </a:solidFill>
                <a:latin typeface="Times New Roman"/>
              </a:rPr>
              <a:t>… und was sollen wir tun?</a:t>
            </a:r>
            <a:endParaRPr lang="en-US" b="1" dirty="0">
              <a:solidFill>
                <a:srgbClr val="000064"/>
              </a:solidFill>
              <a:latin typeface="Times New Roman"/>
            </a:endParaRPr>
          </a:p>
        </p:txBody>
      </p:sp>
    </p:spTree>
    <p:extLst>
      <p:ext uri="{BB962C8B-B14F-4D97-AF65-F5344CB8AC3E}">
        <p14:creationId xmlns:p14="http://schemas.microsoft.com/office/powerpoint/2010/main" val="421979262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812</Words>
  <Application>Microsoft Office PowerPoint</Application>
  <PresentationFormat>Bildschirmpräsentation (4:3)</PresentationFormat>
  <Paragraphs>61</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Larissa</vt:lpstr>
      <vt:lpstr>Dankbarkeit für Gottes Handeln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Dankbarkeit für Gottes Handeln</dc:title>
  <dc:creator>Zobel</dc:creator>
  <cp:lastModifiedBy>Zobel</cp:lastModifiedBy>
  <cp:revision>9</cp:revision>
  <dcterms:created xsi:type="dcterms:W3CDTF">2016-06-29T07:24:12Z</dcterms:created>
  <dcterms:modified xsi:type="dcterms:W3CDTF">2016-06-29T14:31:34Z</dcterms:modified>
</cp:coreProperties>
</file>